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7"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4B44815-5C2F-4D31-AF40-B7A3055672D7}" type="datetimeFigureOut">
              <a:rPr lang="ru-RU" smtClean="0"/>
              <a:t>11.05.2021</a:t>
            </a:fld>
            <a:endParaRPr lang="ru-RU"/>
          </a:p>
        </p:txBody>
      </p:sp>
      <p:sp>
        <p:nvSpPr>
          <p:cNvPr id="8" name="Slide Number Placeholder 7"/>
          <p:cNvSpPr>
            <a:spLocks noGrp="1"/>
          </p:cNvSpPr>
          <p:nvPr>
            <p:ph type="sldNum" sz="quarter" idx="11"/>
          </p:nvPr>
        </p:nvSpPr>
        <p:spPr/>
        <p:txBody>
          <a:bodyPr/>
          <a:lstStyle/>
          <a:p>
            <a:fld id="{2CE11A6D-4DCE-4C66-8D72-D339A69D1F9E}"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B44815-5C2F-4D31-AF40-B7A3055672D7}"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B44815-5C2F-4D31-AF40-B7A3055672D7}"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B44815-5C2F-4D31-AF40-B7A3055672D7}"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B44815-5C2F-4D31-AF40-B7A3055672D7}"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B44815-5C2F-4D31-AF40-B7A3055672D7}"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E11A6D-4DCE-4C66-8D72-D339A69D1F9E}"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4B44815-5C2F-4D31-AF40-B7A3055672D7}" type="datetimeFigureOut">
              <a:rPr lang="ru-RU" smtClean="0"/>
              <a:t>11.05.2021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E11A6D-4DCE-4C66-8D72-D339A69D1F9E}"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4B44815-5C2F-4D31-AF40-B7A3055672D7}" type="datetimeFigureOut">
              <a:rPr lang="ru-RU" smtClean="0"/>
              <a:t>11.05.2021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44815-5C2F-4D31-AF40-B7A3055672D7}" type="datetimeFigureOut">
              <a:rPr lang="ru-RU" smtClean="0"/>
              <a:t>11.05.2021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B44815-5C2F-4D31-AF40-B7A3055672D7}"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B44815-5C2F-4D31-AF40-B7A3055672D7}"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E11A6D-4DCE-4C66-8D72-D339A69D1F9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54B44815-5C2F-4D31-AF40-B7A3055672D7}" type="datetimeFigureOut">
              <a:rPr lang="ru-RU" smtClean="0"/>
              <a:t>11.05.2021</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CE11A6D-4DCE-4C66-8D72-D339A69D1F9E}"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620689"/>
            <a:ext cx="7315200" cy="1440160"/>
          </a:xfrm>
        </p:spPr>
        <p:txBody>
          <a:bodyPr>
            <a:normAutofit fontScale="90000"/>
          </a:bodyPr>
          <a:lstStyle/>
          <a:p>
            <a:r>
              <a:rPr lang="ru-RU" dirty="0" smtClean="0"/>
              <a:t>Зачем нужна профессия «бухгалтер»?</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48880"/>
            <a:ext cx="6445725" cy="4302521"/>
          </a:xfrm>
          <a:prstGeom prst="rect">
            <a:avLst/>
          </a:prstGeom>
          <a:noFill/>
          <a:ln>
            <a:noFill/>
          </a:ln>
          <a:effectLst>
            <a:glow rad="228600">
              <a:schemeClr val="accent2">
                <a:satMod val="175000"/>
                <a:alpha val="40000"/>
              </a:schemeClr>
            </a:glo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34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7315200" cy="1154097"/>
          </a:xfrm>
        </p:spPr>
        <p:txBody>
          <a:bodyPr>
            <a:normAutofit fontScale="90000"/>
          </a:bodyPr>
          <a:lstStyle/>
          <a:p>
            <a:r>
              <a:rPr lang="ru-RU" dirty="0"/>
              <a:t>Современные профессии </a:t>
            </a:r>
            <a:r>
              <a:rPr lang="ru-RU" dirty="0" smtClean="0"/>
              <a:t>бухгалтера</a:t>
            </a:r>
            <a:endParaRPr lang="ru-RU" dirty="0"/>
          </a:p>
        </p:txBody>
      </p:sp>
      <p:sp>
        <p:nvSpPr>
          <p:cNvPr id="3" name="Объект 2"/>
          <p:cNvSpPr>
            <a:spLocks noGrp="1"/>
          </p:cNvSpPr>
          <p:nvPr>
            <p:ph idx="1"/>
          </p:nvPr>
        </p:nvSpPr>
        <p:spPr>
          <a:xfrm>
            <a:off x="683568" y="2204864"/>
            <a:ext cx="7848872" cy="3960440"/>
          </a:xfrm>
        </p:spPr>
        <p:txBody>
          <a:bodyPr>
            <a:normAutofit/>
          </a:bodyPr>
          <a:lstStyle/>
          <a:p>
            <a:pPr marL="45720" indent="0">
              <a:buNone/>
            </a:pPr>
            <a:r>
              <a:rPr lang="ru-RU" b="1" dirty="0"/>
              <a:t>В профессиональной бухгалтерской деятельности можно выделить целый ряд направлений: </a:t>
            </a:r>
            <a:endParaRPr lang="ru-RU" b="1" dirty="0" smtClean="0"/>
          </a:p>
          <a:p>
            <a:pPr>
              <a:buFont typeface="Wingdings" panose="05000000000000000000" pitchFamily="2" charset="2"/>
              <a:buChar char="§"/>
            </a:pPr>
            <a:r>
              <a:rPr lang="ru-RU" b="1" dirty="0" smtClean="0"/>
              <a:t>финансовый </a:t>
            </a:r>
            <a:r>
              <a:rPr lang="ru-RU" b="1" dirty="0"/>
              <a:t>учет; </a:t>
            </a:r>
            <a:endParaRPr lang="ru-RU" b="1" dirty="0" smtClean="0"/>
          </a:p>
          <a:p>
            <a:pPr>
              <a:buFont typeface="Wingdings" panose="05000000000000000000" pitchFamily="2" charset="2"/>
              <a:buChar char="§"/>
            </a:pPr>
            <a:r>
              <a:rPr lang="ru-RU" b="1" dirty="0" smtClean="0"/>
              <a:t>управленческий </a:t>
            </a:r>
            <a:r>
              <a:rPr lang="ru-RU" b="1" dirty="0"/>
              <a:t>учет; </a:t>
            </a:r>
            <a:endParaRPr lang="ru-RU" b="1" dirty="0" smtClean="0"/>
          </a:p>
          <a:p>
            <a:pPr>
              <a:buFont typeface="Wingdings" panose="05000000000000000000" pitchFamily="2" charset="2"/>
              <a:buChar char="§"/>
            </a:pPr>
            <a:r>
              <a:rPr lang="ru-RU" b="1" dirty="0" smtClean="0"/>
              <a:t>налоговый </a:t>
            </a:r>
            <a:r>
              <a:rPr lang="ru-RU" b="1" dirty="0"/>
              <a:t>учет; </a:t>
            </a:r>
            <a:endParaRPr lang="ru-RU" b="1" dirty="0" smtClean="0"/>
          </a:p>
          <a:p>
            <a:pPr>
              <a:buFont typeface="Wingdings" panose="05000000000000000000" pitchFamily="2" charset="2"/>
              <a:buChar char="§"/>
            </a:pPr>
            <a:r>
              <a:rPr lang="ru-RU" b="1" dirty="0" smtClean="0"/>
              <a:t>бухгалтерский </a:t>
            </a:r>
            <a:r>
              <a:rPr lang="ru-RU" b="1" dirty="0"/>
              <a:t>учет в бюджетной организации; </a:t>
            </a:r>
            <a:endParaRPr lang="ru-RU" b="1" dirty="0" smtClean="0"/>
          </a:p>
          <a:p>
            <a:pPr>
              <a:buFont typeface="Wingdings" panose="05000000000000000000" pitchFamily="2" charset="2"/>
              <a:buChar char="§"/>
            </a:pPr>
            <a:r>
              <a:rPr lang="ru-RU" b="1" dirty="0" smtClean="0"/>
              <a:t>учет </a:t>
            </a:r>
            <a:r>
              <a:rPr lang="ru-RU" b="1" dirty="0"/>
              <a:t>в соответствии с международными стандартами</a:t>
            </a:r>
            <a:r>
              <a:rPr lang="ru-RU" b="1" dirty="0" smtClean="0"/>
              <a:t>;</a:t>
            </a:r>
          </a:p>
          <a:p>
            <a:pPr>
              <a:buFont typeface="Wingdings" panose="05000000000000000000" pitchFamily="2" charset="2"/>
              <a:buChar char="§"/>
            </a:pPr>
            <a:r>
              <a:rPr lang="ru-RU" b="1" dirty="0" smtClean="0"/>
              <a:t>банковское </a:t>
            </a:r>
            <a:r>
              <a:rPr lang="ru-RU" b="1" dirty="0"/>
              <a:t>дело; </a:t>
            </a:r>
            <a:endParaRPr lang="ru-RU" b="1" dirty="0" smtClean="0"/>
          </a:p>
          <a:p>
            <a:pPr>
              <a:buFont typeface="Wingdings" panose="05000000000000000000" pitchFamily="2" charset="2"/>
              <a:buChar char="§"/>
            </a:pPr>
            <a:r>
              <a:rPr lang="ru-RU" b="1" dirty="0" smtClean="0"/>
              <a:t>аудиторская </a:t>
            </a:r>
            <a:r>
              <a:rPr lang="ru-RU" b="1" dirty="0"/>
              <a:t>деятельность; </a:t>
            </a:r>
            <a:endParaRPr lang="ru-RU" b="1" dirty="0" smtClean="0"/>
          </a:p>
          <a:p>
            <a:pPr>
              <a:buFont typeface="Wingdings" panose="05000000000000000000" pitchFamily="2" charset="2"/>
              <a:buChar char="§"/>
            </a:pPr>
            <a:r>
              <a:rPr lang="ru-RU" b="1" dirty="0" smtClean="0"/>
              <a:t>педагогическая </a:t>
            </a:r>
            <a:r>
              <a:rPr lang="ru-RU" b="1" dirty="0"/>
              <a:t>и научно-исследовательская деятельность. </a:t>
            </a:r>
          </a:p>
        </p:txBody>
      </p:sp>
    </p:spTree>
    <p:extLst>
      <p:ext uri="{BB962C8B-B14F-4D97-AF65-F5344CB8AC3E}">
        <p14:creationId xmlns:p14="http://schemas.microsoft.com/office/powerpoint/2010/main" val="203746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4705"/>
            <a:ext cx="7315200" cy="1152127"/>
          </a:xfrm>
        </p:spPr>
        <p:txBody>
          <a:bodyPr>
            <a:normAutofit fontScale="90000"/>
          </a:bodyPr>
          <a:lstStyle/>
          <a:p>
            <a:r>
              <a:rPr lang="ru-RU" dirty="0"/>
              <a:t>Перспективы профессии</a:t>
            </a:r>
            <a:br>
              <a:rPr lang="ru-RU" dirty="0"/>
            </a:br>
            <a:r>
              <a:rPr lang="ru-RU" dirty="0"/>
              <a:t/>
            </a:r>
            <a:br>
              <a:rPr lang="ru-RU" dirty="0"/>
            </a:br>
            <a:endParaRPr lang="ru-RU" dirty="0"/>
          </a:p>
        </p:txBody>
      </p:sp>
      <p:sp>
        <p:nvSpPr>
          <p:cNvPr id="3" name="Объект 2"/>
          <p:cNvSpPr>
            <a:spLocks noGrp="1"/>
          </p:cNvSpPr>
          <p:nvPr>
            <p:ph idx="1"/>
          </p:nvPr>
        </p:nvSpPr>
        <p:spPr>
          <a:xfrm>
            <a:off x="914400" y="1124745"/>
            <a:ext cx="7315200" cy="5184616"/>
          </a:xfrm>
        </p:spPr>
        <p:txBody>
          <a:bodyPr>
            <a:normAutofit/>
          </a:bodyPr>
          <a:lstStyle/>
          <a:p>
            <a:pPr marL="45720" indent="0">
              <a:buNone/>
            </a:pPr>
            <a:r>
              <a:rPr lang="ru-RU" b="1" dirty="0"/>
              <a:t>Профессия бухгалтера не потеряет свою актуальность со временем.</a:t>
            </a:r>
          </a:p>
          <a:p>
            <a:pPr marL="45720" indent="0">
              <a:buNone/>
            </a:pPr>
            <a:r>
              <a:rPr lang="ru-RU" b="1" dirty="0" smtClean="0"/>
              <a:t>В  мае 2021 года экспертами из числа сотрудников РАН были названы самые востребованные профессии будущего. В числе таких профессий – профессия бухгалтера:</a:t>
            </a:r>
          </a:p>
          <a:p>
            <a:pPr marL="45720" indent="0">
              <a:buNone/>
            </a:pPr>
            <a:r>
              <a:rPr lang="ru-RU" b="1" i="1" dirty="0" smtClean="0"/>
              <a:t>«Ведь бухгалтер – это не просто учетчик расходов-доходов, это человек, который оценивает эффективность расходов на те или иные составляющие себестоимости. Он будет приобретать все более заметную роль аудитора, консультанта по налогам……Специальные компьютерные программы не смогут заменить работу бухгалтера, так как «Финансы – это очень личное»</a:t>
            </a:r>
            <a:endParaRPr lang="ru-RU" b="1" i="1" dirty="0"/>
          </a:p>
        </p:txBody>
      </p:sp>
    </p:spTree>
    <p:extLst>
      <p:ext uri="{BB962C8B-B14F-4D97-AF65-F5344CB8AC3E}">
        <p14:creationId xmlns:p14="http://schemas.microsoft.com/office/powerpoint/2010/main" val="307459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315200" cy="925996"/>
          </a:xfrm>
        </p:spPr>
        <p:txBody>
          <a:bodyPr>
            <a:normAutofit fontScale="90000"/>
          </a:bodyPr>
          <a:lstStyle/>
          <a:p>
            <a:r>
              <a:rPr lang="ru-RU" dirty="0" smtClean="0"/>
              <a:t>Бухгалтер, милый мой бухгалтер</a:t>
            </a:r>
            <a:endParaRPr lang="ru-RU" dirty="0"/>
          </a:p>
        </p:txBody>
      </p:sp>
      <p:sp>
        <p:nvSpPr>
          <p:cNvPr id="3" name="Объект 2"/>
          <p:cNvSpPr>
            <a:spLocks noGrp="1"/>
          </p:cNvSpPr>
          <p:nvPr>
            <p:ph idx="1"/>
          </p:nvPr>
        </p:nvSpPr>
        <p:spPr>
          <a:xfrm>
            <a:off x="971600" y="1124744"/>
            <a:ext cx="7315200" cy="4032488"/>
          </a:xfrm>
        </p:spPr>
        <p:txBody>
          <a:bodyPr/>
          <a:lstStyle/>
          <a:p>
            <a:r>
              <a:rPr lang="ru-RU" b="1" dirty="0"/>
              <a:t>Профессия бухгалтера – одна из важнейших профессий в экономике и бизнесе. История бухгалтерского учета столь же стара, как и цивилизация.  Бухгалтеры  участвовали в развитии городов, торговли, становлении такого понятия, как богатство.</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96952"/>
            <a:ext cx="5256584" cy="3634439"/>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8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315200" cy="1154097"/>
          </a:xfrm>
        </p:spPr>
        <p:txBody>
          <a:bodyPr>
            <a:normAutofit/>
          </a:bodyPr>
          <a:lstStyle/>
          <a:p>
            <a:r>
              <a:rPr lang="ru-RU" dirty="0"/>
              <a:t>Кто такой бухгалтер? </a:t>
            </a:r>
          </a:p>
        </p:txBody>
      </p:sp>
      <p:sp>
        <p:nvSpPr>
          <p:cNvPr id="3" name="Объект 2"/>
          <p:cNvSpPr>
            <a:spLocks noGrp="1"/>
          </p:cNvSpPr>
          <p:nvPr>
            <p:ph idx="1"/>
          </p:nvPr>
        </p:nvSpPr>
        <p:spPr>
          <a:xfrm>
            <a:off x="323528" y="1844824"/>
            <a:ext cx="8352928" cy="4752528"/>
          </a:xfrm>
        </p:spPr>
        <p:txBody>
          <a:bodyPr>
            <a:normAutofit/>
          </a:bodyPr>
          <a:lstStyle/>
          <a:p>
            <a:r>
              <a:rPr lang="ru-RU" b="1" dirty="0"/>
              <a:t>Ни одно предприятие, как коммерческое, так и государственное (даже общественные организации) не может работать без бухгалтеров. </a:t>
            </a:r>
            <a:endParaRPr lang="ru-RU" b="1" dirty="0" smtClean="0"/>
          </a:p>
          <a:p>
            <a:endParaRPr lang="ru-RU" b="1" dirty="0"/>
          </a:p>
          <a:p>
            <a:r>
              <a:rPr lang="ru-RU" b="1" dirty="0"/>
              <a:t>В обязанности бухгалтерской службы входит ведение учета материальных ценностей, начисление заработной платы, ведение налогового учета, расчет и оплата налоговых платежей и взносов во внебюджетные фонды, сдача отчетности в контролирующие органы. Главные бухгалтеры разрабатывают для предприятия учетную политику, формы внутренней отчетности, руководят работой бухгалтерской </a:t>
            </a:r>
            <a:r>
              <a:rPr lang="ru-RU" b="1" dirty="0" smtClean="0"/>
              <a:t>службы</a:t>
            </a:r>
            <a:endParaRPr lang="ru-RU" b="1" dirty="0"/>
          </a:p>
        </p:txBody>
      </p:sp>
    </p:spTree>
    <p:extLst>
      <p:ext uri="{BB962C8B-B14F-4D97-AF65-F5344CB8AC3E}">
        <p14:creationId xmlns:p14="http://schemas.microsoft.com/office/powerpoint/2010/main" val="205033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315200" cy="1154097"/>
          </a:xfrm>
        </p:spPr>
        <p:txBody>
          <a:bodyPr>
            <a:normAutofit fontScale="90000"/>
          </a:bodyPr>
          <a:lstStyle/>
          <a:p>
            <a:r>
              <a:rPr lang="ru-RU" dirty="0" smtClean="0"/>
              <a:t>Математическая модель бухгалтерского учета</a:t>
            </a:r>
            <a:endParaRPr lang="ru-RU" dirty="0"/>
          </a:p>
        </p:txBody>
      </p:sp>
      <p:sp>
        <p:nvSpPr>
          <p:cNvPr id="3" name="Объект 2"/>
          <p:cNvSpPr>
            <a:spLocks noGrp="1"/>
          </p:cNvSpPr>
          <p:nvPr>
            <p:ph idx="1"/>
          </p:nvPr>
        </p:nvSpPr>
        <p:spPr>
          <a:xfrm>
            <a:off x="539552" y="1484784"/>
            <a:ext cx="8208912" cy="3539527"/>
          </a:xfrm>
        </p:spPr>
        <p:txBody>
          <a:bodyPr>
            <a:normAutofit/>
          </a:bodyPr>
          <a:lstStyle/>
          <a:p>
            <a:r>
              <a:rPr lang="ru-RU" b="1" dirty="0" smtClean="0"/>
              <a:t>Математическая модель, на которой строится система бухгалтерского учета, понятна и принята специалистами в любой стране мира, так как  язык математики обладает необходимым единообразием в понимании.</a:t>
            </a:r>
          </a:p>
          <a:p>
            <a:r>
              <a:rPr lang="ru-RU" b="1" dirty="0" smtClean="0"/>
              <a:t>Глобальная математическая модель бухгалтерского учета и формирования финансовой отчетности – это ключ к взаимопониманию между бухгалтерами и финансовыми аналитиками всех стран мира.</a:t>
            </a:r>
          </a:p>
        </p:txBody>
      </p:sp>
      <p:pic>
        <p:nvPicPr>
          <p:cNvPr id="4098" name="Picture 2" descr="http://buxuch38.ru/images/statey/otch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096491"/>
            <a:ext cx="3173413" cy="264127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1400"/>
            <a:ext cx="7315200" cy="1154097"/>
          </a:xfrm>
        </p:spPr>
        <p:txBody>
          <a:bodyPr>
            <a:normAutofit/>
          </a:bodyPr>
          <a:lstStyle/>
          <a:p>
            <a:r>
              <a:rPr lang="ru-RU" dirty="0"/>
              <a:t>Преимущества </a:t>
            </a:r>
            <a:r>
              <a:rPr lang="ru-RU" dirty="0" smtClean="0"/>
              <a:t>работы</a:t>
            </a:r>
            <a:endParaRPr lang="ru-RU" dirty="0"/>
          </a:p>
        </p:txBody>
      </p:sp>
      <p:sp>
        <p:nvSpPr>
          <p:cNvPr id="3" name="Объект 2"/>
          <p:cNvSpPr>
            <a:spLocks noGrp="1"/>
          </p:cNvSpPr>
          <p:nvPr>
            <p:ph idx="1"/>
          </p:nvPr>
        </p:nvSpPr>
        <p:spPr>
          <a:xfrm>
            <a:off x="251520" y="1124744"/>
            <a:ext cx="8640960" cy="5400600"/>
          </a:xfrm>
        </p:spPr>
        <p:txBody>
          <a:bodyPr>
            <a:noAutofit/>
          </a:bodyPr>
          <a:lstStyle/>
          <a:p>
            <a:pPr marL="45720" indent="0">
              <a:buNone/>
            </a:pPr>
            <a:r>
              <a:rPr lang="ru-RU" sz="1600" b="1" dirty="0"/>
              <a:t>Плюсы профессии бухгалтера заключаются не только в востребованности. Смотрите сами: </a:t>
            </a:r>
            <a:endParaRPr lang="ru-RU" sz="1600" b="1" dirty="0" smtClean="0"/>
          </a:p>
          <a:p>
            <a:r>
              <a:rPr lang="ru-RU" sz="1600" b="1" dirty="0" smtClean="0"/>
              <a:t>Чаще </a:t>
            </a:r>
            <a:r>
              <a:rPr lang="ru-RU" sz="1600" b="1" dirty="0"/>
              <a:t>всего бухгалтеры работают в офисах, но ничего не мешает превратить такую работу в удаленную - вести учет на дому и самостоятельно влиять на размер своей заработной платы. </a:t>
            </a:r>
            <a:endParaRPr lang="ru-RU" sz="1600" b="1" dirty="0" smtClean="0"/>
          </a:p>
          <a:p>
            <a:r>
              <a:rPr lang="ru-RU" sz="1600" b="1" dirty="0" smtClean="0"/>
              <a:t>Перспективы </a:t>
            </a:r>
            <a:r>
              <a:rPr lang="ru-RU" sz="1600" b="1" dirty="0"/>
              <a:t>карьерного роста: начиная с самой простой должности - помощника бухгалтера - можно вырасти до главного бухгалтера крупного предприятия или финансового директора. </a:t>
            </a:r>
            <a:endParaRPr lang="ru-RU" sz="1600" b="1" dirty="0" smtClean="0"/>
          </a:p>
          <a:p>
            <a:r>
              <a:rPr lang="ru-RU" sz="1600" b="1" dirty="0" smtClean="0"/>
              <a:t>Для </a:t>
            </a:r>
            <a:r>
              <a:rPr lang="ru-RU" sz="1600" b="1" dirty="0"/>
              <a:t>людей этой профессии ценен опыт, а не возраст, поэтому нет опасности остаться без работы, достигнув пенсионного возраста. </a:t>
            </a:r>
            <a:endParaRPr lang="ru-RU" sz="1600" b="1" dirty="0" smtClean="0"/>
          </a:p>
          <a:p>
            <a:r>
              <a:rPr lang="ru-RU" sz="1600" b="1" dirty="0" smtClean="0"/>
              <a:t>Потребность </a:t>
            </a:r>
            <a:r>
              <a:rPr lang="ru-RU" sz="1600" b="1" dirty="0"/>
              <a:t>в кадрах всегда высокая, найти работу несложно не только в крупном городе - бухгалтеры нужны и в небольших населенных пунктах. </a:t>
            </a:r>
            <a:endParaRPr lang="ru-RU" sz="1600" b="1" dirty="0" smtClean="0"/>
          </a:p>
          <a:p>
            <a:r>
              <a:rPr lang="ru-RU" sz="1600" b="1" dirty="0" smtClean="0"/>
              <a:t>Необходимо </a:t>
            </a:r>
            <a:r>
              <a:rPr lang="ru-RU" sz="1600" b="1" dirty="0"/>
              <a:t>развиваться, так как изменения в законодательстве происходят постоянно. </a:t>
            </a:r>
            <a:endParaRPr lang="ru-RU" sz="1600" b="1" dirty="0" smtClean="0"/>
          </a:p>
          <a:p>
            <a:r>
              <a:rPr lang="ru-RU" sz="1600" b="1" dirty="0" smtClean="0"/>
              <a:t>Возможность </a:t>
            </a:r>
            <a:r>
              <a:rPr lang="ru-RU" sz="1600" b="1" dirty="0"/>
              <a:t>при желании перейти в родственную профессию: аудитор, экономист, финансист, специалист налоговой службы. </a:t>
            </a:r>
            <a:endParaRPr lang="ru-RU" sz="1600" b="1" dirty="0" smtClean="0"/>
          </a:p>
          <a:p>
            <a:r>
              <a:rPr lang="ru-RU" sz="1600" b="1" dirty="0" smtClean="0"/>
              <a:t>Хорошая </a:t>
            </a:r>
            <a:r>
              <a:rPr lang="ru-RU" sz="1600" b="1" dirty="0"/>
              <a:t>заработная плата, которая растет вместе с опытом и получением дополнительных навыков (например, владение иностранным языком</a:t>
            </a:r>
            <a:r>
              <a:rPr lang="ru-RU" sz="1600" b="1" dirty="0" smtClean="0"/>
              <a:t>).</a:t>
            </a:r>
          </a:p>
          <a:p>
            <a:r>
              <a:rPr lang="ru-RU" sz="1600" b="1" dirty="0" smtClean="0"/>
              <a:t> </a:t>
            </a:r>
            <a:r>
              <a:rPr lang="ru-RU" sz="1600" b="1" dirty="0"/>
              <a:t>Возможности дополнительного заработка (разовые составления отчетов для небольших фирм). </a:t>
            </a:r>
          </a:p>
        </p:txBody>
      </p:sp>
    </p:spTree>
    <p:extLst>
      <p:ext uri="{BB962C8B-B14F-4D97-AF65-F5344CB8AC3E}">
        <p14:creationId xmlns:p14="http://schemas.microsoft.com/office/powerpoint/2010/main" val="343552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04665"/>
            <a:ext cx="7315200" cy="1656183"/>
          </a:xfrm>
        </p:spPr>
        <p:txBody>
          <a:bodyPr>
            <a:noAutofit/>
          </a:bodyPr>
          <a:lstStyle/>
          <a:p>
            <a:r>
              <a:rPr lang="ru-RU" sz="2400" dirty="0"/>
              <a:t>Бухгалтер – профессия, получив которую можно не волноваться, что не хватит на кусок хлеба. Каждый год работы будет только добавлять вам ценности как специалисту.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8402"/>
            <a:ext cx="6264696" cy="3866492"/>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49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315200" cy="1154097"/>
          </a:xfrm>
        </p:spPr>
        <p:txBody>
          <a:bodyPr>
            <a:normAutofit fontScale="90000"/>
          </a:bodyPr>
          <a:lstStyle/>
          <a:p>
            <a:r>
              <a:rPr lang="ru-RU" dirty="0"/>
              <a:t>Особенности характера для </a:t>
            </a:r>
            <a:r>
              <a:rPr lang="ru-RU" dirty="0" smtClean="0"/>
              <a:t>профессии</a:t>
            </a:r>
            <a:endParaRPr lang="ru-RU" dirty="0"/>
          </a:p>
        </p:txBody>
      </p:sp>
      <p:sp>
        <p:nvSpPr>
          <p:cNvPr id="3" name="Объект 2"/>
          <p:cNvSpPr>
            <a:spLocks noGrp="1"/>
          </p:cNvSpPr>
          <p:nvPr>
            <p:ph idx="1"/>
          </p:nvPr>
        </p:nvSpPr>
        <p:spPr>
          <a:xfrm>
            <a:off x="914400" y="2132857"/>
            <a:ext cx="7315200" cy="4176504"/>
          </a:xfrm>
        </p:spPr>
        <p:txBody>
          <a:bodyPr>
            <a:normAutofit/>
          </a:bodyPr>
          <a:lstStyle/>
          <a:p>
            <a:pPr marL="45720" indent="0">
              <a:buNone/>
            </a:pPr>
            <a:r>
              <a:rPr lang="ru-RU" sz="2400" b="1" dirty="0" smtClean="0"/>
              <a:t>Для </a:t>
            </a:r>
            <a:r>
              <a:rPr lang="ru-RU" sz="2400" b="1" dirty="0"/>
              <a:t>работы бухгалтером </a:t>
            </a:r>
            <a:r>
              <a:rPr lang="ru-RU" sz="2400" b="1" dirty="0" smtClean="0"/>
              <a:t>требуются:</a:t>
            </a:r>
          </a:p>
          <a:p>
            <a:r>
              <a:rPr lang="ru-RU" sz="2400" b="1" dirty="0" smtClean="0"/>
              <a:t> усидчивость</a:t>
            </a:r>
          </a:p>
          <a:p>
            <a:r>
              <a:rPr lang="ru-RU" sz="2400" b="1" dirty="0" smtClean="0"/>
              <a:t>терпение </a:t>
            </a:r>
            <a:r>
              <a:rPr lang="ru-RU" sz="2400" b="1" dirty="0"/>
              <a:t>и внимательность к </a:t>
            </a:r>
            <a:r>
              <a:rPr lang="ru-RU" sz="2400" b="1" dirty="0" smtClean="0"/>
              <a:t>деталям</a:t>
            </a:r>
          </a:p>
          <a:p>
            <a:r>
              <a:rPr lang="ru-RU" sz="2400" b="1" dirty="0" smtClean="0"/>
              <a:t>умение </a:t>
            </a:r>
            <a:r>
              <a:rPr lang="ru-RU" sz="2400" b="1" dirty="0"/>
              <a:t>работать с большим количеством информации, анализировать ее, </a:t>
            </a:r>
            <a:r>
              <a:rPr lang="ru-RU" sz="2400" b="1" dirty="0" smtClean="0"/>
              <a:t>обобщать</a:t>
            </a:r>
          </a:p>
          <a:p>
            <a:r>
              <a:rPr lang="ru-RU" sz="2400" b="1" dirty="0"/>
              <a:t>в</a:t>
            </a:r>
            <a:r>
              <a:rPr lang="ru-RU" sz="2400" b="1" dirty="0" smtClean="0"/>
              <a:t>ажны </a:t>
            </a:r>
            <a:r>
              <a:rPr lang="ru-RU" sz="2400" b="1" dirty="0"/>
              <a:t>аккуратность и тщательность, способность в течение длительного времени оставаться сосредоточенным на одной </a:t>
            </a:r>
            <a:r>
              <a:rPr lang="ru-RU" sz="2400" b="1" dirty="0" smtClean="0"/>
              <a:t>задаче</a:t>
            </a:r>
            <a:endParaRPr lang="ru-RU" sz="2400" b="1" dirty="0"/>
          </a:p>
        </p:txBody>
      </p:sp>
    </p:spTree>
    <p:extLst>
      <p:ext uri="{BB962C8B-B14F-4D97-AF65-F5344CB8AC3E}">
        <p14:creationId xmlns:p14="http://schemas.microsoft.com/office/powerpoint/2010/main" val="63385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7906072" cy="5904697"/>
          </a:xfrm>
        </p:spPr>
        <p:txBody>
          <a:bodyPr>
            <a:normAutofit/>
          </a:bodyPr>
          <a:lstStyle/>
          <a:p>
            <a:r>
              <a:rPr lang="ru-RU" b="1" dirty="0"/>
              <a:t>Чтобы быть хорошим бухгалтером, нужно обладать любознательностью и стремлением к изучению нового. Обновление законодательства происходит очень часто, и чтобы быть в курсе важных изменений, нужно много читать профессиональной литературы и посещать обучающие семинары. С другой стороны, важно уметь отстаивать интересы предприятия, быть справедливым, </a:t>
            </a:r>
            <a:r>
              <a:rPr lang="ru-RU" b="1" dirty="0" err="1"/>
              <a:t>стрессоустойчивым</a:t>
            </a:r>
            <a:r>
              <a:rPr lang="ru-RU" b="1" dirty="0"/>
              <a:t>. </a:t>
            </a:r>
            <a:endParaRPr lang="ru-RU" b="1" dirty="0" smtClean="0"/>
          </a:p>
          <a:p>
            <a:r>
              <a:rPr lang="ru-RU" b="1" dirty="0" smtClean="0"/>
              <a:t>Бухгалтер </a:t>
            </a:r>
            <a:r>
              <a:rPr lang="ru-RU" b="1" dirty="0"/>
              <a:t>– профессия, которая предполагает общение с представителями налоговой инспекции, внебюджетных фондов. Для этого нужны твердость характера и </a:t>
            </a:r>
            <a:r>
              <a:rPr lang="ru-RU" b="1" dirty="0" smtClean="0"/>
              <a:t>эмоциональная </a:t>
            </a:r>
            <a:r>
              <a:rPr lang="ru-RU" b="1" dirty="0"/>
              <a:t>стабильность.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293096"/>
            <a:ext cx="3619500" cy="2405063"/>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2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052736"/>
            <a:ext cx="7315200" cy="1154097"/>
          </a:xfrm>
        </p:spPr>
        <p:txBody>
          <a:bodyPr>
            <a:normAutofit/>
          </a:bodyPr>
          <a:lstStyle/>
          <a:p>
            <a:r>
              <a:rPr lang="ru-RU" dirty="0"/>
              <a:t>Как начать карьеру? </a:t>
            </a:r>
          </a:p>
        </p:txBody>
      </p:sp>
      <p:sp>
        <p:nvSpPr>
          <p:cNvPr id="3" name="Объект 2"/>
          <p:cNvSpPr>
            <a:spLocks noGrp="1"/>
          </p:cNvSpPr>
          <p:nvPr>
            <p:ph idx="1"/>
          </p:nvPr>
        </p:nvSpPr>
        <p:spPr/>
        <p:txBody>
          <a:bodyPr/>
          <a:lstStyle/>
          <a:p>
            <a:r>
              <a:rPr lang="ru-RU" b="1" dirty="0"/>
              <a:t>В связи с востребованностью бухгалтеров на рынке труда найти работу выпускнику без опыта не так уж и сложно. Самый простой вариант – вакансия помощника бухгалтера. В начале пути лучше отдавать предпочтение таким компаниям, где можно получить хороший опыт, попробовать себя на разных участках бухгалтерского учета, а уже далее выбирать престижную компанию с высокой заработной платой. </a:t>
            </a:r>
          </a:p>
        </p:txBody>
      </p:sp>
    </p:spTree>
    <p:extLst>
      <p:ext uri="{BB962C8B-B14F-4D97-AF65-F5344CB8AC3E}">
        <p14:creationId xmlns:p14="http://schemas.microsoft.com/office/powerpoint/2010/main" val="269743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233</TotalTime>
  <Words>703</Words>
  <Application>Microsoft Office PowerPoint</Application>
  <PresentationFormat>Экран (4:3)</PresentationFormat>
  <Paragraphs>45</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Wingdings</vt:lpstr>
      <vt:lpstr>Перспектива</vt:lpstr>
      <vt:lpstr>Зачем нужна профессия «бухгалтер»?</vt:lpstr>
      <vt:lpstr>Бухгалтер, милый мой бухгалтер</vt:lpstr>
      <vt:lpstr>Кто такой бухгалтер? </vt:lpstr>
      <vt:lpstr>Математическая модель бухгалтерского учета</vt:lpstr>
      <vt:lpstr>Преимущества работы</vt:lpstr>
      <vt:lpstr>Бухгалтер – профессия, получив которую можно не волноваться, что не хватит на кусок хлеба. Каждый год работы будет только добавлять вам ценности как специалисту. </vt:lpstr>
      <vt:lpstr>Особенности характера для профессии</vt:lpstr>
      <vt:lpstr>Презентация PowerPoint</vt:lpstr>
      <vt:lpstr>Как начать карьеру? </vt:lpstr>
      <vt:lpstr>Современные профессии бухгалтера</vt:lpstr>
      <vt:lpstr>Перспективы профессии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Зачем нужна профессия «бухгалтер»?</dc:title>
  <dc:creator>SHEVCHENKO</dc:creator>
  <cp:lastModifiedBy>Елена Арская</cp:lastModifiedBy>
  <cp:revision>8</cp:revision>
  <dcterms:created xsi:type="dcterms:W3CDTF">2021-05-10T14:02:12Z</dcterms:created>
  <dcterms:modified xsi:type="dcterms:W3CDTF">2021-05-11T16:07:46Z</dcterms:modified>
</cp:coreProperties>
</file>