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77" r:id="rId6"/>
    <p:sldId id="258" r:id="rId7"/>
    <p:sldId id="259" r:id="rId8"/>
    <p:sldId id="271" r:id="rId9"/>
    <p:sldId id="272" r:id="rId10"/>
    <p:sldId id="260" r:id="rId11"/>
    <p:sldId id="273" r:id="rId12"/>
    <p:sldId id="261" r:id="rId13"/>
    <p:sldId id="274" r:id="rId14"/>
    <p:sldId id="275" r:id="rId15"/>
    <p:sldId id="276" r:id="rId16"/>
    <p:sldId id="262" r:id="rId17"/>
    <p:sldId id="263" r:id="rId18"/>
    <p:sldId id="264" r:id="rId19"/>
    <p:sldId id="265" r:id="rId20"/>
    <p:sldId id="266" r:id="rId21"/>
    <p:sldId id="269" r:id="rId22"/>
    <p:sldId id="267" r:id="rId2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56" y="22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1406880" y="176904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772360" y="286128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772360" y="1769040"/>
            <a:ext cx="216000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2861280"/>
            <a:ext cx="4426560" cy="9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0" y="3703320"/>
            <a:ext cx="10079640" cy="3856320"/>
          </a:xfrm>
          <a:prstGeom prst="rect">
            <a:avLst/>
          </a:prstGeom>
          <a:ln>
            <a:noFill/>
          </a:ln>
        </p:spPr>
      </p:pic>
      <p:sp>
        <p:nvSpPr>
          <p:cNvPr id="116" name="CustomShape 3"/>
          <p:cNvSpPr/>
          <p:nvPr/>
        </p:nvSpPr>
        <p:spPr>
          <a:xfrm>
            <a:off x="613080" y="3200400"/>
            <a:ext cx="8873280" cy="11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4352B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Колледж </a:t>
            </a:r>
            <a:r>
              <a:rPr lang="ru-RU" sz="3600" b="1" strike="noStrike" spc="-1" dirty="0">
                <a:solidFill>
                  <a:srgbClr val="4352B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высоких </a:t>
            </a:r>
            <a:r>
              <a:rPr lang="ru-RU" sz="3600" b="1" strike="noStrike" spc="-1" dirty="0" smtClean="0">
                <a:solidFill>
                  <a:srgbClr val="4352B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технологий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4352BD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БГТУ им. В.Г. Шухова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67" y="301320"/>
            <a:ext cx="2052557" cy="14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613080" y="611485"/>
            <a:ext cx="1114864" cy="11575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"/>
    </mc:Choice>
    <mc:Fallback xmlns="">
      <p:transition spd="slow" advTm="94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145980" y="2051639"/>
            <a:ext cx="4714200" cy="414756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техник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3 года 10 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лаборант химического анализа.</a:t>
            </a:r>
          </a:p>
        </p:txBody>
      </p:sp>
      <p:sp>
        <p:nvSpPr>
          <p:cNvPr id="15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18.02.12 «Технология аналитического контроля химических соединений»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4860180" y="2051640"/>
            <a:ext cx="4967640" cy="4147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7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  <a:endParaRPr lang="ru-RU" sz="17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7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выпускников: </a:t>
            </a:r>
          </a:p>
          <a:p>
            <a:pPr marL="180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аналитический контроль объектов окружающей среды, сельского хозяйства, пищевой, фармацевтической промышленности, производства полимерных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материалов;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анализ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исходящего сырья и продукции в строительной, текстильной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промышленности.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" y="4541534"/>
            <a:ext cx="2889199" cy="168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43" y="2051639"/>
            <a:ext cx="2269680" cy="1512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7"/>
    </mc:Choice>
    <mc:Fallback xmlns="">
      <p:transition spd="slow" advTm="2127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216000" y="2051639"/>
            <a:ext cx="4714200" cy="414756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техник-эколог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2 года 10 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лаборант химического анализа.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20.02.01 «Экологическая безопасность природных комплексов»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4860180" y="2051640"/>
            <a:ext cx="4967640" cy="4147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7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</a:p>
          <a:p>
            <a:pPr marL="288000">
              <a:buClr>
                <a:srgbClr val="FFFFFF"/>
              </a:buClr>
            </a:pPr>
            <a:r>
              <a:rPr lang="ru-RU" sz="17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  <a:endParaRPr lang="ru-RU" sz="17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выпускников: </a:t>
            </a:r>
          </a:p>
          <a:p>
            <a:pPr marL="180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выполнение работ, связанных с технологическими аспектами охраны окружающей среды и обеспечением экологической безопасности;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 экологических службах системы мониторинга окружающей среды, службах очистных сооружений и водоподготовки,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химико-аналитических лабораториях, в научно-исследовательских и производственных организациях.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4"/>
          <a:stretch/>
        </p:blipFill>
        <p:spPr>
          <a:xfrm>
            <a:off x="7488584" y="2125780"/>
            <a:ext cx="2248143" cy="172329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55"/>
          <p:cNvPicPr/>
          <p:nvPr/>
        </p:nvPicPr>
        <p:blipFill>
          <a:blip r:embed="rId5"/>
          <a:stretch/>
        </p:blipFill>
        <p:spPr>
          <a:xfrm>
            <a:off x="1007864" y="4499916"/>
            <a:ext cx="2552040" cy="1552705"/>
          </a:xfrm>
          <a:prstGeom prst="rect">
            <a:avLst/>
          </a:prstGeom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7"/>
    </mc:Choice>
    <mc:Fallback xmlns="">
      <p:transition spd="slow" advTm="2127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287784" y="2023099"/>
            <a:ext cx="4714200" cy="414756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бухгалтер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2 года 10 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кассир.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38.02.01 «Экономика и бухгалтерский учет (по отраслям)»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4890675" y="2023099"/>
            <a:ext cx="4967640" cy="4147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выпускников: </a:t>
            </a:r>
          </a:p>
          <a:p>
            <a:pPr marL="180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бухгалтерский учет, 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финансы и кредит, 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международная система ведения бухгалтерского учета, 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аудит, налоги и налогообложение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700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0" y="4319553"/>
            <a:ext cx="2776660" cy="1851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432" y="2023098"/>
            <a:ext cx="2523940" cy="16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7"/>
    </mc:Choice>
    <mc:Fallback xmlns="">
      <p:transition spd="slow" advTm="2127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287784" y="2023099"/>
            <a:ext cx="4714200" cy="414756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слесарь-сантехник, электромонтажник по освещению и осветительным сетям.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среднего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общего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образования-10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</p:txBody>
      </p:sp>
      <p:sp>
        <p:nvSpPr>
          <p:cNvPr id="15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</a:t>
            </a:r>
            <a:r>
              <a:rPr lang="ru-RU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квалифицированных рабочих профессии</a:t>
            </a:r>
            <a:r>
              <a:rPr lang="ru-RU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08.01.29 «Мастер по ремонту и обслуживанию инженерных систем жилищно-коммунального хозяйства»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4890675" y="2023099"/>
            <a:ext cx="4967640" cy="4147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</a:p>
          <a:p>
            <a:pPr marL="288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sz="17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выпускников: </a:t>
            </a:r>
          </a:p>
          <a:p>
            <a:pPr marL="180000"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Эксплуатация и ремонт систем освещения, осветительных сетей зданий; </a:t>
            </a:r>
            <a:endParaRPr lang="ru-RU" sz="1700" i="1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700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Эксплуатация, обслуживание </a:t>
            </a: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 </a:t>
            </a:r>
            <a:r>
              <a:rPr lang="ru-RU" sz="1700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ремонт </a:t>
            </a:r>
            <a:r>
              <a:rPr lang="ru-RU" sz="17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санитарно-технических систем центрального отопления, водоснабжения, канализации и водостоков.</a:t>
            </a:r>
          </a:p>
          <a:p>
            <a:pPr marL="180000"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4137462"/>
            <a:ext cx="3024144" cy="201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263" y="2043763"/>
            <a:ext cx="2501052" cy="16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7"/>
    </mc:Choice>
    <mc:Fallback xmlns="">
      <p:transition spd="slow" advTm="2127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59" name="TextShape 2"/>
          <p:cNvSpPr txBox="1"/>
          <p:nvPr/>
        </p:nvSpPr>
        <p:spPr>
          <a:xfrm>
            <a:off x="360000" y="1547589"/>
            <a:ext cx="4570200" cy="468005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216000" algn="ctr"/>
            <a:endParaRPr lang="ru-RU" sz="20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algn="ctr"/>
            <a:endParaRPr lang="ru-RU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algn="ctr"/>
            <a:r>
              <a:rPr lang="ru-RU" sz="20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В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обучении студентов используется </a:t>
            </a:r>
            <a:r>
              <a:rPr lang="ru-RU" sz="20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современное высокотехнологичное оборудование:</a:t>
            </a:r>
          </a:p>
          <a:p>
            <a:pPr marL="216000" algn="ctr"/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компьютерные классы; </a:t>
            </a:r>
            <a:endParaRPr lang="ru-RU" sz="2000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мультимедийные </a:t>
            </a:r>
            <a:r>
              <a:rPr lang="ru-RU" sz="20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комплексы; </a:t>
            </a:r>
            <a:endParaRPr lang="ru-RU" sz="2000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материально-техническая </a:t>
            </a:r>
            <a:r>
              <a:rPr lang="ru-RU" sz="20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база, обеспечивающая проведение всех видов лабораторных и </a:t>
            </a:r>
            <a:r>
              <a:rPr lang="ru-RU" sz="20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практических занятий; </a:t>
            </a:r>
            <a:endParaRPr lang="ru-RU" sz="2000" i="1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соответствующая </a:t>
            </a:r>
            <a:r>
              <a:rPr lang="ru-RU" sz="2000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образовательная среда в зависимости от специфики вида деятельности (лаборатории, мастерские, полигоны и опытные участки </a:t>
            </a:r>
            <a:r>
              <a:rPr lang="ru-RU" sz="2000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)</a:t>
            </a:r>
            <a:r>
              <a:rPr lang="ru-RU" sz="2000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5"/>
          <p:cNvSpPr txBox="1"/>
          <p:nvPr/>
        </p:nvSpPr>
        <p:spPr>
          <a:xfrm>
            <a:off x="475305" y="395461"/>
            <a:ext cx="9071280" cy="792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Современные технологии обучения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6"/>
          <p:cNvSpPr txBox="1"/>
          <p:nvPr/>
        </p:nvSpPr>
        <p:spPr>
          <a:xfrm>
            <a:off x="4930200" y="1547589"/>
            <a:ext cx="4861800" cy="468005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buClr>
                <a:srgbClr val="FFFFFF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4"/>
          <a:stretch/>
        </p:blipFill>
        <p:spPr>
          <a:xfrm>
            <a:off x="5032755" y="1691605"/>
            <a:ext cx="2294640" cy="1547821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64"/>
          <p:cNvPicPr/>
          <p:nvPr/>
        </p:nvPicPr>
        <p:blipFill>
          <a:blip r:embed="rId5"/>
          <a:stretch/>
        </p:blipFill>
        <p:spPr>
          <a:xfrm>
            <a:off x="5032755" y="4139640"/>
            <a:ext cx="2236154" cy="1547949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65"/>
          <p:cNvPicPr/>
          <p:nvPr/>
        </p:nvPicPr>
        <p:blipFill>
          <a:blip r:embed="rId6"/>
          <a:stretch/>
        </p:blipFill>
        <p:spPr>
          <a:xfrm>
            <a:off x="7361100" y="3050820"/>
            <a:ext cx="2324160" cy="2177640"/>
          </a:xfrm>
          <a:prstGeom prst="rect">
            <a:avLst/>
          </a:prstGeom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22" y="6609933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5"/>
    </mc:Choice>
    <mc:Fallback xmlns="">
      <p:transition spd="slow" advTm="12365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69" name="TextShape 2"/>
          <p:cNvSpPr txBox="1"/>
          <p:nvPr/>
        </p:nvSpPr>
        <p:spPr>
          <a:xfrm>
            <a:off x="360000" y="936000"/>
            <a:ext cx="4570200" cy="5544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/>
          <a:lstStyle/>
          <a:p>
            <a:pPr marL="72000"/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Подготовка </a:t>
            </a: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специалистов и 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в колледже высоких технологий ориентирована на практическое применение научных знаний во многих сферах современной жизни</a:t>
            </a: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.</a:t>
            </a:r>
          </a:p>
          <a:p>
            <a:pPr marL="72000"/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       </a:t>
            </a:r>
          </a:p>
          <a:p>
            <a:pPr marL="72000"/>
            <a:r>
              <a:rPr lang="ru-RU" dirty="0" smtClean="0"/>
              <a:t>Предприятия </a:t>
            </a:r>
            <a:r>
              <a:rPr lang="ru-RU" dirty="0"/>
              <a:t>и организации Белгородской области </a:t>
            </a:r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— потенциальные заказчики специалистов: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</a:t>
            </a:r>
            <a:r>
              <a:rPr lang="ru-RU" dirty="0" smtClean="0"/>
              <a:t>ООО«</a:t>
            </a:r>
            <a:r>
              <a:rPr lang="ru-RU" dirty="0" err="1" smtClean="0"/>
              <a:t>Белгородоблпроект</a:t>
            </a:r>
            <a:r>
              <a:rPr lang="ru-RU" dirty="0" smtClean="0"/>
              <a:t>»;«Управление </a:t>
            </a:r>
            <a:r>
              <a:rPr lang="ru-RU" dirty="0"/>
              <a:t>архитектуры и градостроительства Белгородской </a:t>
            </a:r>
            <a:r>
              <a:rPr lang="ru-RU" dirty="0" smtClean="0"/>
              <a:t>области»;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</a:t>
            </a:r>
            <a:endParaRPr lang="ru-RU" dirty="0"/>
          </a:p>
          <a:p>
            <a:pPr marL="72000"/>
            <a:r>
              <a:rPr lang="ru-RU" dirty="0" smtClean="0"/>
              <a:t>«</a:t>
            </a:r>
            <a:r>
              <a:rPr lang="ru-RU" dirty="0"/>
              <a:t>Жилищно-коммунальное хозяйство»; «Машиностроение, энергетика и химическая промышленность»; «Строительство»; «Транспорт</a:t>
            </a:r>
            <a:r>
              <a:rPr lang="ru-RU" dirty="0" smtClean="0"/>
              <a:t>» и др.</a:t>
            </a:r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1080000" y="301320"/>
            <a:ext cx="7920000" cy="63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Будущая карьера выпускника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5"/>
          <p:cNvSpPr txBox="1"/>
          <p:nvPr/>
        </p:nvSpPr>
        <p:spPr>
          <a:xfrm>
            <a:off x="4930200" y="936000"/>
            <a:ext cx="4788720" cy="5544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     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 целью содействия занятости выпускников при БГТУ им. В.Г. Шухова создан центр профессиональной адаптации и трудоустройства специалистов.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4"/>
          <a:stretch/>
        </p:blipFill>
        <p:spPr>
          <a:xfrm>
            <a:off x="4973040" y="2376000"/>
            <a:ext cx="4745880" cy="3576960"/>
          </a:xfrm>
          <a:prstGeom prst="rect">
            <a:avLst/>
          </a:prstGeom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36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2"/>
    </mc:Choice>
    <mc:Fallback xmlns="">
      <p:transition spd="slow" advTm="14212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823638" y="864000"/>
            <a:ext cx="4788720" cy="547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72000"/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Культурно-массовая работа Студенческого Дворца культуры помогает молодым людям адаптироваться в современном обществе, реализовать свои таланты </a:t>
            </a:r>
          </a:p>
          <a:p>
            <a:pPr marL="72000"/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 возможности, сформировать у молодежи активную жизненную позицию и готовность к участию в общественно-политической жизни страны и гражданского общества.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77" name="TextShape 3"/>
          <p:cNvSpPr txBox="1"/>
          <p:nvPr/>
        </p:nvSpPr>
        <p:spPr>
          <a:xfrm>
            <a:off x="431640" y="864000"/>
            <a:ext cx="4426560" cy="547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/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  В 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музейно-выставочном комплексе регулярно проводятся различные экскурсии, научные конференции, «круглые столы», музейные гостиные, военно-патриотические чтения, лекции, посвященные Дням воинской славы России, памятные встречи, посвященные юбилеям выдающихся российских и зарубежных ученых.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5"/>
          <p:cNvSpPr txBox="1"/>
          <p:nvPr/>
        </p:nvSpPr>
        <p:spPr>
          <a:xfrm>
            <a:off x="2125357" y="179437"/>
            <a:ext cx="5976360" cy="4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Внеучебная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деятельность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Picture 6"/>
          <p:cNvPicPr/>
          <p:nvPr/>
        </p:nvPicPr>
        <p:blipFill>
          <a:blip r:embed="rId4"/>
          <a:stretch/>
        </p:blipFill>
        <p:spPr>
          <a:xfrm>
            <a:off x="5616376" y="1043533"/>
            <a:ext cx="2842920" cy="1882440"/>
          </a:xfrm>
          <a:prstGeom prst="rect">
            <a:avLst/>
          </a:prstGeom>
          <a:ln>
            <a:noFill/>
          </a:ln>
        </p:spPr>
      </p:pic>
      <p:pic>
        <p:nvPicPr>
          <p:cNvPr id="181" name="Picture 4"/>
          <p:cNvPicPr/>
          <p:nvPr/>
        </p:nvPicPr>
        <p:blipFill>
          <a:blip r:embed="rId5"/>
          <a:stretch/>
        </p:blipFill>
        <p:spPr>
          <a:xfrm>
            <a:off x="1175756" y="4283893"/>
            <a:ext cx="2665440" cy="1707120"/>
          </a:xfrm>
          <a:prstGeom prst="rect">
            <a:avLst/>
          </a:prstGeom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3"/>
    </mc:Choice>
    <mc:Fallback xmlns="">
      <p:transition spd="slow" advTm="16173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85" name="TextShape 2"/>
          <p:cNvSpPr txBox="1"/>
          <p:nvPr/>
        </p:nvSpPr>
        <p:spPr>
          <a:xfrm>
            <a:off x="431800" y="720000"/>
            <a:ext cx="4608020" cy="56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72000"/>
            <a:r>
              <a:rPr lang="ru-RU" sz="2000" b="0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В </a:t>
            </a:r>
            <a:r>
              <a:rPr lang="ru-RU" sz="20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БГТУ им. В.Г. Шухова работает программа по оздоровлению и пропаганде здорового образа жизни. Проводятся Всероссийские </a:t>
            </a:r>
            <a:r>
              <a:rPr lang="ru-RU" sz="2000" b="0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спортивные турниры</a:t>
            </a:r>
            <a:r>
              <a:rPr lang="ru-RU" sz="20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,  Чемпионаты, Спартакиады, Фестиваль студенческого спорта, Фестиваль ГТО и т.д.</a:t>
            </a: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5"/>
          <p:cNvSpPr txBox="1"/>
          <p:nvPr/>
        </p:nvSpPr>
        <p:spPr>
          <a:xfrm>
            <a:off x="1871640" y="144000"/>
            <a:ext cx="669636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Спортивный комплекс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6"/>
          <p:cNvSpPr txBox="1"/>
          <p:nvPr/>
        </p:nvSpPr>
        <p:spPr>
          <a:xfrm>
            <a:off x="5039820" y="720000"/>
            <a:ext cx="4607100" cy="56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Материально-техническая база спортивного комплекса: стадион, 3 игровых зала, спортивные площадки, теннисный корт, зал атлетической подготовки, стрелковый тир, «силовой городок», каток, бассейн, восстановительный центр.</a:t>
            </a:r>
          </a:p>
        </p:txBody>
      </p:sp>
      <p:pic>
        <p:nvPicPr>
          <p:cNvPr id="190" name="Рисунок 189"/>
          <p:cNvPicPr/>
          <p:nvPr/>
        </p:nvPicPr>
        <p:blipFill>
          <a:blip r:embed="rId4"/>
          <a:stretch/>
        </p:blipFill>
        <p:spPr>
          <a:xfrm>
            <a:off x="720000" y="3523680"/>
            <a:ext cx="4032000" cy="268812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190"/>
          <p:cNvPicPr/>
          <p:nvPr/>
        </p:nvPicPr>
        <p:blipFill>
          <a:blip r:embed="rId5"/>
          <a:stretch/>
        </p:blipFill>
        <p:spPr>
          <a:xfrm>
            <a:off x="5080695" y="888120"/>
            <a:ext cx="4176000" cy="278388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4"/>
    </mc:Choice>
    <mc:Fallback xmlns="">
      <p:transition spd="slow" advTm="14014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503640" y="720000"/>
            <a:ext cx="4426560" cy="56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/>
          <a:lstStyle/>
          <a:p>
            <a:pPr marL="72000"/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Студенческий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жилищный комплекс представлен 5-ю общежитиями. В общежитиях созданы все условия для жизни, учебы и отдыха. Есть помещения для организации учебного процесса, медицинского обслуживания, спортивных занятий и культурных программ,  библиотека.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DejaVu Sans"/>
            </a:endParaRPr>
          </a:p>
          <a:p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196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TextShape 5"/>
          <p:cNvSpPr txBox="1"/>
          <p:nvPr/>
        </p:nvSpPr>
        <p:spPr>
          <a:xfrm>
            <a:off x="1871640" y="144000"/>
            <a:ext cx="669636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Студенческий жилищный комплекс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6"/>
          <p:cNvSpPr txBox="1"/>
          <p:nvPr/>
        </p:nvSpPr>
        <p:spPr>
          <a:xfrm>
            <a:off x="4858200" y="720000"/>
            <a:ext cx="4788720" cy="56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В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каждом общежитии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имеются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столовая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или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кафе. На территории кампуса работают комбинат питания, мастерские по ремонту одежды и обуви, прачечная.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4"/>
          <a:stretch/>
        </p:blipFill>
        <p:spPr>
          <a:xfrm>
            <a:off x="648000" y="3456000"/>
            <a:ext cx="3809520" cy="253980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199"/>
          <p:cNvPicPr/>
          <p:nvPr/>
        </p:nvPicPr>
        <p:blipFill>
          <a:blip r:embed="rId5"/>
          <a:stretch/>
        </p:blipFill>
        <p:spPr>
          <a:xfrm>
            <a:off x="5028840" y="1041120"/>
            <a:ext cx="4259160" cy="2270880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6"/>
    </mc:Choice>
    <mc:Fallback xmlns="">
      <p:transition spd="slow" advTm="18366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107430"/>
            <a:ext cx="9071280" cy="792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Перспективы</a:t>
            </a:r>
            <a:endParaRPr lang="ru-RU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87784" y="827509"/>
            <a:ext cx="9505056" cy="5544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Интегрирование </a:t>
            </a:r>
            <a:r>
              <a:rPr lang="ru-RU" sz="2400" dirty="0">
                <a:solidFill>
                  <a:schemeClr val="bg1"/>
                </a:solidFill>
              </a:rPr>
              <a:t>образовательных программ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СПО – ВО - </a:t>
            </a:r>
            <a:r>
              <a:rPr lang="ru-RU" sz="2400" dirty="0" err="1" smtClean="0">
                <a:solidFill>
                  <a:schemeClr val="bg1"/>
                </a:solidFill>
              </a:rPr>
              <a:t>бакалавриат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Обеспечение опережающей подготовки квалифицированных кадров по наиболее востребованным и перспективным </a:t>
            </a:r>
            <a:r>
              <a:rPr lang="ru-RU" sz="2400" dirty="0" smtClean="0">
                <a:solidFill>
                  <a:schemeClr val="bg1"/>
                </a:solidFill>
              </a:rPr>
              <a:t>высокотехнологичным </a:t>
            </a:r>
            <a:r>
              <a:rPr lang="ru-RU" sz="2400" dirty="0">
                <a:solidFill>
                  <a:schemeClr val="bg1"/>
                </a:solidFill>
              </a:rPr>
              <a:t>специальностям СПО для </a:t>
            </a:r>
            <a:r>
              <a:rPr lang="ru-RU" sz="2400" dirty="0" smtClean="0">
                <a:solidFill>
                  <a:schemeClr val="bg1"/>
                </a:solidFill>
              </a:rPr>
              <a:t>региона.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Повышение качества образования за счёт внедрения новых образовательных технологий</a:t>
            </a:r>
            <a:endParaRPr lang="ru-RU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6"/>
          <p:cNvPicPr/>
          <p:nvPr/>
        </p:nvPicPr>
        <p:blipFill>
          <a:blip r:embed="rId3"/>
          <a:stretch/>
        </p:blipFill>
        <p:spPr>
          <a:xfrm>
            <a:off x="647824" y="6615937"/>
            <a:ext cx="495000" cy="637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6615937"/>
            <a:ext cx="1153882" cy="8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1"/>
    </mc:Choice>
    <mc:Fallback xmlns="">
      <p:transition spd="slow" advTm="11931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Наш колледж</a:t>
            </a:r>
            <a:endParaRPr lang="ru-RU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4000" y="1403573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Образован 6 сентября 2017 года на базе БГТУ им. В.Г. </a:t>
            </a:r>
            <a:r>
              <a:rPr lang="ru-RU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 решением Учёного совета 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 целью реализации инновационных образовательных программ в области обеспечения подготовки кадров по наиболее востребованным и перспективным высокотехнологичным специальностям среднего профессионального образования</a:t>
            </a:r>
            <a:endParaRPr lang="ru-RU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6"/>
          <p:cNvPicPr/>
          <p:nvPr/>
        </p:nvPicPr>
        <p:blipFill>
          <a:blip r:embed="rId3"/>
          <a:stretch/>
        </p:blipFill>
        <p:spPr>
          <a:xfrm>
            <a:off x="647824" y="6615937"/>
            <a:ext cx="495000" cy="637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6615937"/>
            <a:ext cx="1153882" cy="8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1"/>
    </mc:Choice>
    <mc:Fallback xmlns="">
      <p:transition spd="slow" advTm="11861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205" name="TextShape 4"/>
          <p:cNvSpPr txBox="1"/>
          <p:nvPr/>
        </p:nvSpPr>
        <p:spPr>
          <a:xfrm>
            <a:off x="5380230" y="1814307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5"/>
          <p:cNvSpPr txBox="1"/>
          <p:nvPr/>
        </p:nvSpPr>
        <p:spPr>
          <a:xfrm>
            <a:off x="484950" y="301320"/>
            <a:ext cx="4771386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Контакты: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9" y="1259557"/>
            <a:ext cx="35607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787" y="1475581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308012, 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г</a:t>
            </a:r>
            <a:r>
              <a:rPr lang="ru-RU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. Белгород, ул. Костюкова, 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46</a:t>
            </a:r>
            <a:endParaRPr lang="en-US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r>
              <a:rPr lang="ru-RU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к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. 724-А ГУК</a:t>
            </a:r>
            <a:endParaRPr lang="en-US" sz="32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r>
              <a:rPr 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http: //www.bstu.ru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; </a:t>
            </a:r>
            <a:endParaRPr lang="ru-RU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e-mail</a:t>
            </a:r>
            <a:r>
              <a:rPr lang="ru-RU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: </a:t>
            </a:r>
            <a:r>
              <a:rPr 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kvt@bstu.ru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;</a:t>
            </a:r>
            <a:endParaRPr lang="ru-RU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 pitchFamily="34" charset="0"/>
            </a:endParaRPr>
          </a:p>
          <a:p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тел</a:t>
            </a:r>
            <a:r>
              <a:rPr lang="ru-RU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. (4722) </a:t>
            </a:r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30-99-11</a:t>
            </a:r>
          </a:p>
          <a:p>
            <a:r>
              <a:rPr lang="ru-RU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</a:rPr>
              <a:t>       (4722) 30-99-34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54" y="661142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7"/>
    </mc:Choice>
    <mc:Fallback xmlns="">
      <p:transition spd="slow" advTm="2182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3808" y="50860"/>
            <a:ext cx="907128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 сегодня</a:t>
            </a:r>
            <a:endParaRPr lang="ru-RU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87782" y="1312660"/>
            <a:ext cx="5688634" cy="6648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80000"/>
              </a:lnSpc>
              <a:spcBef>
                <a:spcPts val="439"/>
              </a:spcBef>
            </a:pPr>
            <a:r>
              <a:rPr lang="ru-RU" sz="22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В </a:t>
            </a:r>
            <a:r>
              <a:rPr lang="ru-RU" sz="22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2023 </a:t>
            </a:r>
            <a:r>
              <a:rPr lang="ru-RU" sz="22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году колледж  осуществляет набор </a:t>
            </a:r>
            <a:r>
              <a:rPr lang="ru-RU" sz="22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студентов по следующим</a:t>
            </a:r>
            <a:endParaRPr lang="ru-RU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293460" y="2312765"/>
            <a:ext cx="5688636" cy="40564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20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</a:t>
            </a:r>
            <a:endParaRPr lang="ru-RU" sz="2000" b="0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07.02.01</a:t>
            </a:r>
            <a:r>
              <a:rPr lang="ru-RU" sz="35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. «Архитектура</a:t>
            </a:r>
            <a:r>
              <a:rPr lang="ru-RU" sz="35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»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08.02.08 «Монтаж и эксплуатация </a:t>
            </a: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оборудования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и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систем газоснабжения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»</a:t>
            </a: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08.02.13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«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Монтаж и эксплуатация </a:t>
            </a: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внутренних </a:t>
            </a: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 сантехнических устройств, 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 кондиционирования </a:t>
            </a: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воздуха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и  вентиляции»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08.02.14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«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Эксплуатация и </a:t>
            </a: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обслуживание</a:t>
            </a: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 многоквартирного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дома»</a:t>
            </a: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09.02.07 «Информационные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системы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и программирование»</a:t>
            </a: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</a:t>
            </a: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endParaRPr lang="ru-RU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3"/>
          <p:cNvPicPr/>
          <p:nvPr/>
        </p:nvPicPr>
        <p:blipFill>
          <a:blip r:embed="rId3"/>
          <a:stretch/>
        </p:blipFill>
        <p:spPr>
          <a:xfrm>
            <a:off x="6120432" y="1873876"/>
            <a:ext cx="3959208" cy="3915872"/>
          </a:xfrm>
          <a:prstGeom prst="rect">
            <a:avLst/>
          </a:prstGeom>
          <a:ln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6"/>
          <p:cNvPicPr/>
          <p:nvPr/>
        </p:nvPicPr>
        <p:blipFill>
          <a:blip r:embed="rId4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stomShape 2"/>
          <p:cNvSpPr/>
          <p:nvPr/>
        </p:nvSpPr>
        <p:spPr>
          <a:xfrm>
            <a:off x="287780" y="1977550"/>
            <a:ext cx="5688636" cy="3548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80000"/>
              </a:lnSpc>
              <a:spcBef>
                <a:spcPts val="439"/>
              </a:spcBef>
            </a:pPr>
            <a:r>
              <a:rPr lang="ru-RU" sz="24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2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специальностям:</a:t>
            </a:r>
            <a:endParaRPr lang="ru-RU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1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"/>
    </mc:Choice>
    <mc:Fallback xmlns="">
      <p:transition spd="slow" advTm="10578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3808" y="5086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 сегодня</a:t>
            </a:r>
            <a:endParaRPr lang="ru-RU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503808" y="1487323"/>
            <a:ext cx="5976668" cy="2815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20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</a:t>
            </a:r>
            <a:endParaRPr lang="ru-RU" sz="2000" b="0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20.02.01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«Экологическая безопасность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природных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комплексов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»</a:t>
            </a:r>
            <a:endParaRPr lang="en-US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endParaRPr lang="ru-RU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18.02.12 «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Технология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аналитического</a:t>
            </a:r>
            <a:r>
              <a:rPr lang="en-US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контроля химических</a:t>
            </a:r>
            <a:r>
              <a:rPr lang="en-US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соединений»</a:t>
            </a:r>
            <a:endParaRPr lang="en-US" sz="35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endParaRPr lang="ru-RU" sz="35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80000"/>
              </a:lnSpc>
              <a:spcBef>
                <a:spcPts val="439"/>
              </a:spcBef>
            </a:pP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38.02.01 «Экономика и бухгалтерский 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учет 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(</a:t>
            </a:r>
            <a:r>
              <a:rPr lang="ru-RU" sz="35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по отраслям</a:t>
            </a:r>
            <a:r>
              <a:rPr lang="ru-RU" sz="35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)»</a:t>
            </a:r>
          </a:p>
          <a:p>
            <a:pPr>
              <a:lnSpc>
                <a:spcPct val="80000"/>
              </a:lnSpc>
              <a:spcBef>
                <a:spcPts val="439"/>
              </a:spcBef>
            </a:pPr>
            <a:endParaRPr lang="ru-RU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3"/>
          <p:cNvPicPr/>
          <p:nvPr/>
        </p:nvPicPr>
        <p:blipFill>
          <a:blip r:embed="rId3"/>
          <a:stretch/>
        </p:blipFill>
        <p:spPr>
          <a:xfrm>
            <a:off x="6776454" y="2027670"/>
            <a:ext cx="3303186" cy="3762078"/>
          </a:xfrm>
          <a:prstGeom prst="rect">
            <a:avLst/>
          </a:prstGeom>
          <a:ln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6"/>
          <p:cNvPicPr/>
          <p:nvPr/>
        </p:nvPicPr>
        <p:blipFill>
          <a:blip r:embed="rId4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stomShape 3"/>
          <p:cNvSpPr/>
          <p:nvPr/>
        </p:nvSpPr>
        <p:spPr>
          <a:xfrm>
            <a:off x="503808" y="4798655"/>
            <a:ext cx="5976668" cy="15014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60000"/>
              </a:lnSpc>
              <a:spcBef>
                <a:spcPts val="439"/>
              </a:spcBef>
            </a:pPr>
            <a:r>
              <a:rPr lang="ru-RU" sz="22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</a:t>
            </a:r>
          </a:p>
          <a:p>
            <a:pPr>
              <a:lnSpc>
                <a:spcPct val="60000"/>
              </a:lnSpc>
              <a:spcBef>
                <a:spcPts val="439"/>
              </a:spcBef>
            </a:pPr>
            <a:r>
              <a:rPr lang="ru-RU" sz="22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08.01.29 «Мастер по ремонту и </a:t>
            </a:r>
            <a:endParaRPr lang="ru-RU" sz="2200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  <a:p>
            <a:pPr>
              <a:lnSpc>
                <a:spcPct val="60000"/>
              </a:lnSpc>
              <a:spcBef>
                <a:spcPts val="439"/>
              </a:spcBef>
            </a:pPr>
            <a:r>
              <a:rPr lang="ru-RU" sz="22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 обслуживанию инженерных</a:t>
            </a:r>
          </a:p>
          <a:p>
            <a:pPr>
              <a:lnSpc>
                <a:spcPct val="60000"/>
              </a:lnSpc>
              <a:spcBef>
                <a:spcPts val="439"/>
              </a:spcBef>
            </a:pPr>
            <a:r>
              <a:rPr lang="ru-RU" sz="22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22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систем жилищно-</a:t>
            </a:r>
          </a:p>
          <a:p>
            <a:pPr>
              <a:lnSpc>
                <a:spcPct val="60000"/>
              </a:lnSpc>
              <a:spcBef>
                <a:spcPts val="439"/>
              </a:spcBef>
            </a:pPr>
            <a:r>
              <a:rPr lang="ru-RU" sz="22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22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              коммунального хозяйства</a:t>
            </a:r>
            <a:r>
              <a:rPr lang="ru-RU" sz="2200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»</a:t>
            </a:r>
          </a:p>
          <a:p>
            <a:pPr>
              <a:lnSpc>
                <a:spcPct val="60000"/>
              </a:lnSpc>
              <a:spcBef>
                <a:spcPts val="439"/>
              </a:spcBef>
            </a:pPr>
            <a:endParaRPr lang="ru-RU" sz="22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508361" y="4469554"/>
            <a:ext cx="5976668" cy="349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80000"/>
              </a:lnSpc>
              <a:spcBef>
                <a:spcPts val="439"/>
              </a:spcBef>
            </a:pPr>
            <a:r>
              <a:rPr lang="ru-RU" sz="2400" b="0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 </a:t>
            </a:r>
            <a:r>
              <a:rPr lang="ru-RU" sz="2400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профессии:</a:t>
            </a:r>
            <a:endParaRPr lang="ru-RU" sz="2400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"/>
    </mc:Choice>
    <mc:Fallback xmlns="">
      <p:transition spd="slow" advTm="10578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 по специальности </a:t>
            </a:r>
            <a:r>
              <a:rPr lang="ru-RU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07.02.01 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«Архитектура»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4"/>
          <p:cNvSpPr txBox="1"/>
          <p:nvPr/>
        </p:nvSpPr>
        <p:spPr>
          <a:xfrm>
            <a:off x="504000" y="4059360"/>
            <a:ext cx="4426560" cy="209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TextShape 5"/>
          <p:cNvSpPr txBox="1"/>
          <p:nvPr/>
        </p:nvSpPr>
        <p:spPr>
          <a:xfrm>
            <a:off x="648000" y="1835621"/>
            <a:ext cx="4248000" cy="43592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/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архитектор</a:t>
            </a:r>
          </a:p>
          <a:p>
            <a:pPr marL="144000"/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базе основного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общего образования – 3 года 10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реднего общего образования-</a:t>
            </a:r>
          </a:p>
          <a:p>
            <a:pPr marL="144000"/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мес.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профессии: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чертежник-конструктор.</a:t>
            </a:r>
            <a:endParaRPr lang="ru-RU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3" name="TextShape 6"/>
          <p:cNvSpPr txBox="1"/>
          <p:nvPr/>
        </p:nvSpPr>
        <p:spPr>
          <a:xfrm>
            <a:off x="4824360" y="1835621"/>
            <a:ext cx="4608440" cy="435637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 деятельности выпускников: </a:t>
            </a:r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проектирование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объектов архитектурной среды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еставрация и реконструкция зданий, дизайн гражданских и промышленных объектов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планирование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 организация процесса архитектурного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проектирования.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4"/>
          <a:stretch/>
        </p:blipFill>
        <p:spPr>
          <a:xfrm>
            <a:off x="1457228" y="4676837"/>
            <a:ext cx="2520104" cy="1515163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5"/>
          <a:stretch/>
        </p:blipFill>
        <p:spPr>
          <a:xfrm>
            <a:off x="5854372" y="1907629"/>
            <a:ext cx="2548416" cy="1584176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7"/>
    </mc:Choice>
    <mc:Fallback xmlns="">
      <p:transition spd="slow" advTm="1308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 по специальности </a:t>
            </a:r>
            <a:r>
              <a:rPr lang="ru-RU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08.02.08 «Монтаж и эксплуатация оборудования и систем газоснабжения»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4"/>
          <p:cNvSpPr txBox="1"/>
          <p:nvPr/>
        </p:nvSpPr>
        <p:spPr>
          <a:xfrm>
            <a:off x="504000" y="4059360"/>
            <a:ext cx="4426560" cy="209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TextShape 5"/>
          <p:cNvSpPr txBox="1"/>
          <p:nvPr/>
        </p:nvSpPr>
        <p:spPr>
          <a:xfrm>
            <a:off x="648000" y="1835621"/>
            <a:ext cx="4248000" cy="43592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/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техник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/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базе основного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общего образования – 3 года 10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реднего общего образования-</a:t>
            </a:r>
          </a:p>
          <a:p>
            <a:pPr marL="144000"/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мес.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слесарь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 эксплуатации и ремонту газового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оборудования.</a:t>
            </a:r>
          </a:p>
          <a:p>
            <a:pPr marL="144000"/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3" name="TextShape 6"/>
          <p:cNvSpPr txBox="1"/>
          <p:nvPr/>
        </p:nvSpPr>
        <p:spPr>
          <a:xfrm>
            <a:off x="4824360" y="1835621"/>
            <a:ext cx="4608440" cy="435637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endParaRPr lang="ru-RU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 деятельности выпускников: </a:t>
            </a:r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проектирование систем газораспределения и </a:t>
            </a:r>
            <a:r>
              <a:rPr lang="ru-RU" i="1" spc="-1" dirty="0" err="1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газопотребления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организация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проведение и контроль работ по эксплуатации систем газораспределения и </a:t>
            </a:r>
            <a:r>
              <a:rPr lang="ru-RU" i="1" spc="-1" dirty="0" err="1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газопотребления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Организация строительного производства на объектах строительства систем газораспределения и </a:t>
            </a:r>
            <a:r>
              <a:rPr lang="ru-RU" i="1" spc="-1" dirty="0" err="1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газопотребления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790" b="12836"/>
          <a:stretch/>
        </p:blipFill>
        <p:spPr>
          <a:xfrm>
            <a:off x="5760392" y="1832740"/>
            <a:ext cx="2467848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7"/>
    </mc:Choice>
    <mc:Fallback xmlns="">
      <p:transition spd="slow" advTm="1308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288000" y="2051640"/>
            <a:ext cx="4642200" cy="43372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техник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3 года 10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слесарь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 изготовлению деталей и узлов систем вентиляции, кондиционирования воздуха, пневмотранспорта и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аспирации.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5"/>
          <p:cNvSpPr txBox="1"/>
          <p:nvPr/>
        </p:nvSpPr>
        <p:spPr>
          <a:xfrm>
            <a:off x="504000" y="539476"/>
            <a:ext cx="8784360" cy="10236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08.02.13 «Монтаж и эксплуатация внутренних сантехнических устройств, кондиционирования воздуха и вентиляции»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6"/>
          <p:cNvSpPr txBox="1"/>
          <p:nvPr/>
        </p:nvSpPr>
        <p:spPr>
          <a:xfrm>
            <a:off x="4930200" y="2042110"/>
            <a:ext cx="4967640" cy="43468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</a:p>
          <a:p>
            <a:pPr marL="288000">
              <a:buClr>
                <a:srgbClr val="FFFFFF"/>
              </a:buClr>
            </a:pPr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  <a:endParaRPr lang="ru-RU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выпускников: </a:t>
            </a:r>
          </a:p>
          <a:p>
            <a:pPr>
              <a:buClr>
                <a:srgbClr val="FFFFFF"/>
              </a:buClr>
            </a:pPr>
            <a:endParaRPr lang="ru-RU" sz="1600" i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Организация и контроль работ по монтажу, эксплуатации, проектированию систем водоснабжения и водоотведения, отопления, вентиляции и кондиционирования воздуха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;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участие в планировании и организации проектных и строительно-монтажных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работ.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buClr>
                <a:srgbClr val="FFFFFF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65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46267" y="2051639"/>
            <a:ext cx="2251571" cy="1296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5360770"/>
            <a:ext cx="1844649" cy="10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6"/>
    </mc:Choice>
    <mc:Fallback xmlns="">
      <p:transition spd="slow" advTm="15816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288000" y="2051640"/>
            <a:ext cx="4642200" cy="417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техник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3 года 10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Дополнительные рабочие </a:t>
            </a:r>
            <a:endParaRPr lang="ru-RU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профессии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электромонтер по ремонту и обслуживанию электрооборудования.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781360" indent="-2781000">
              <a:lnSpc>
                <a:spcPct val="100000"/>
              </a:lnSpc>
            </a:pP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08.02.14 «Эксплуатация </a:t>
            </a:r>
            <a:r>
              <a:rPr lang="ru-RU" sz="3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и обслуживание многоквартирного дома»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6"/>
          <p:cNvSpPr txBox="1"/>
          <p:nvPr/>
        </p:nvSpPr>
        <p:spPr>
          <a:xfrm>
            <a:off x="4930200" y="2054879"/>
            <a:ext cx="4967640" cy="418229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buClr>
                <a:srgbClr val="FFFFFF"/>
              </a:buClr>
            </a:pPr>
            <a:endParaRPr lang="ru-RU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buClr>
                <a:srgbClr val="FFFFFF"/>
              </a:buClr>
            </a:pPr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</a:p>
          <a:p>
            <a:pPr marL="288000">
              <a:buClr>
                <a:srgbClr val="FFFFFF"/>
              </a:buClr>
            </a:pPr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  <a:endParaRPr lang="ru-RU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деятельности </a:t>
            </a:r>
          </a:p>
          <a:p>
            <a:pPr marL="180000">
              <a:buClr>
                <a:srgbClr val="FFFFFF"/>
              </a:buClr>
            </a:pPr>
            <a:r>
              <a:rPr lang="ru-RU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выпускников: </a:t>
            </a:r>
          </a:p>
          <a:p>
            <a:pPr>
              <a:buClr>
                <a:srgbClr val="FFFFFF"/>
              </a:buClr>
            </a:pPr>
            <a:endParaRPr lang="ru-RU" sz="1600" i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организация и проведение работ, обеспечивающих сохранность общего имущества многоквартирного дома </a:t>
            </a: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комфортные и безопасные условия проживания граждан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многоквартирного дома </a:t>
            </a:r>
            <a:endParaRPr lang="ru-RU" b="0" i="1" strike="noStrike" spc="-1" dirty="0" smtClean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эксплуатация, обслуживание и ремонт общего </a:t>
            </a: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имущества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многоквартирного дома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0" i="1" strike="noStrike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предоставление коммунальных услуг гражданам, проживающим в этом доме.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Рисунок 143"/>
          <p:cNvPicPr/>
          <p:nvPr/>
        </p:nvPicPr>
        <p:blipFill>
          <a:blip r:embed="rId4"/>
          <a:stretch/>
        </p:blipFill>
        <p:spPr>
          <a:xfrm>
            <a:off x="528635" y="4809132"/>
            <a:ext cx="3374870" cy="1396279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144"/>
          <p:cNvPicPr/>
          <p:nvPr/>
        </p:nvPicPr>
        <p:blipFill>
          <a:blip r:embed="rId5"/>
          <a:stretch/>
        </p:blipFill>
        <p:spPr>
          <a:xfrm>
            <a:off x="7632600" y="2042110"/>
            <a:ext cx="2128260" cy="1521704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65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6"/>
    </mc:Choice>
    <mc:Fallback xmlns="">
      <p:transition spd="slow" advTm="15816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6555600"/>
            <a:ext cx="10079640" cy="9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Белгородский государственный университет им. </a:t>
            </a:r>
            <a:r>
              <a:rPr lang="ru-RU" sz="1800" b="1" strike="noStrike" spc="-1" dirty="0" smtClean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В.Г. </a:t>
            </a: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Шухова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8121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Колледж высоких технологий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648000" y="6722280"/>
            <a:ext cx="495000" cy="6379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216000" y="2051639"/>
            <a:ext cx="4714200" cy="414756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/>
          </a:bodyPr>
          <a:lstStyle/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Форма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очная</a:t>
            </a:r>
          </a:p>
          <a:p>
            <a:pPr marL="14400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Квалификация: </a:t>
            </a:r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специалист по информационным системам</a:t>
            </a:r>
          </a:p>
          <a:p>
            <a:pPr marL="144000" lvl="0"/>
            <a:r>
              <a:rPr lang="ru-RU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Срок обучения: 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 базе общего образования – 3 года 10 мес.;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среднего общего образования-</a:t>
            </a:r>
          </a:p>
          <a:p>
            <a:pPr marL="144000"/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года 10 мес</a:t>
            </a:r>
            <a:r>
              <a:rPr lang="ru-RU" i="1" spc="-1" dirty="0" smtClean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marL="144000" lvl="0"/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5112360" y="2051640"/>
            <a:ext cx="417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Подготовка специалистов среднего звена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специальности</a:t>
            </a: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3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굴림"/>
              </a:rPr>
              <a:t>09.02.07 «Информационные системы и программирование»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4910139" y="2051640"/>
            <a:ext cx="4967640" cy="4147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endParaRPr lang="ru-RU" sz="16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8000">
              <a:buClr>
                <a:srgbClr val="FFFFFF"/>
              </a:buClr>
            </a:pPr>
            <a:r>
              <a:rPr lang="ru-RU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Область </a:t>
            </a:r>
            <a:r>
              <a:rPr lang="ru-RU" sz="19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профессиональной</a:t>
            </a:r>
            <a:endParaRPr lang="ru-RU" sz="19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r>
              <a:rPr lang="ru-RU" sz="1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</a:t>
            </a:r>
            <a:r>
              <a:rPr lang="ru-RU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деятельности выпускников: </a:t>
            </a:r>
          </a:p>
          <a:p>
            <a:pPr marL="180000">
              <a:buClr>
                <a:srgbClr val="FFFFFF"/>
              </a:buClr>
            </a:pPr>
            <a:endParaRPr lang="ru-RU" sz="19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80000">
              <a:buClr>
                <a:srgbClr val="FFFFFF"/>
              </a:buClr>
            </a:pPr>
            <a:endParaRPr lang="ru-RU" i="1" spc="-1" dirty="0">
              <a:solidFill>
                <a:srgbClr val="17375E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Специалисты по информационным системам могут работать системными администраторами, инженерами, специалистами по внутренним и внешним сетям, занимаются налаживанием систем коммуникации и сетей, следят за правильностью их эксплуатации, внедряют новые технологии, устанавливают дополнительное оборудование, разрабатывают программные продукты.</a:t>
            </a:r>
          </a:p>
          <a:p>
            <a:r>
              <a:rPr lang="ru-RU" i="1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Выпускников ждут в образовательных учреждениях, государственных и муниципальных структурах, СМИ, на производстве, в транспортных и логистических компаниях.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626902"/>
            <a:ext cx="1158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" y="4067869"/>
            <a:ext cx="3830139" cy="21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7"/>
    </mc:Choice>
    <mc:Fallback xmlns="">
      <p:transition spd="slow" advTm="21277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1584</Words>
  <Application>Microsoft Office PowerPoint</Application>
  <PresentationFormat>Произвольный</PresentationFormat>
  <Paragraphs>313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DejaVu Sans</vt:lpstr>
      <vt:lpstr>굴림</vt:lpstr>
      <vt:lpstr>Symbol</vt:lpstr>
      <vt:lpstr>Trebuchet MS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Гущин А.К</dc:creator>
  <dc:description/>
  <cp:lastModifiedBy>User</cp:lastModifiedBy>
  <cp:revision>67</cp:revision>
  <cp:lastPrinted>2023-01-09T07:02:23Z</cp:lastPrinted>
  <dcterms:created xsi:type="dcterms:W3CDTF">2018-04-02T18:27:08Z</dcterms:created>
  <dcterms:modified xsi:type="dcterms:W3CDTF">2023-01-09T13:46:32Z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